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5" r:id="rId10"/>
    <p:sldId id="264" r:id="rId11"/>
    <p:sldId id="268" r:id="rId12"/>
    <p:sldId id="267" r:id="rId13"/>
    <p:sldId id="269" r:id="rId14"/>
    <p:sldId id="262" r:id="rId1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9750E22A-9C35-45FD-AFB3-1CA29B9760B4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Untitled Section" id="{57D22BA1-0136-4C81-BF0A-1CCBC2C0F397}">
          <p14:sldIdLst>
            <p14:sldId id="266"/>
            <p14:sldId id="263"/>
            <p14:sldId id="265"/>
            <p14:sldId id="264"/>
            <p14:sldId id="268"/>
            <p14:sldId id="267"/>
            <p14:sldId id="269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7" d="100"/>
          <a:sy n="67" d="100"/>
        </p:scale>
        <p:origin x="-4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6A4C888-199F-4E9C-BFED-E6C0175F9C99}" type="datetimeFigureOut">
              <a:rPr lang="th-TH" smtClean="0"/>
              <a:pPr/>
              <a:t>11/11/53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F6801DA-3355-4E36-B69A-A3655B63AE96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419127"/>
            <a:ext cx="3598168" cy="1298575"/>
          </a:xfrm>
        </p:spPr>
        <p:txBody>
          <a:bodyPr/>
          <a:lstStyle/>
          <a:p>
            <a:r>
              <a:rPr lang="en-US" sz="5000" dirty="0" smtClean="0">
                <a:latin typeface="Stencil" pitchFamily="82" charset="0"/>
              </a:rPr>
              <a:t>VPAD</a:t>
            </a:r>
            <a:endParaRPr lang="th-TH" sz="5000" dirty="0">
              <a:latin typeface="Stencil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1340768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340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820" y="836712"/>
            <a:ext cx="5184576" cy="652934"/>
          </a:xfrm>
        </p:spPr>
        <p:txBody>
          <a:bodyPr/>
          <a:lstStyle/>
          <a:p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กลยุทธ์การสื่อสารในโรงแรม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5688632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 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 ในสภาวะท่ามกลางการแข่งขันสูง ในกลุ่มธุรกิจ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โรงแรม  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ต่าง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พยายาม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ทำทุกวิถีทางเพื่อให้โรงแรม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ของ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ตัวเอง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โดด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เด่น  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และ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ในขณะเดียวกันต้อ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ง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บริหารค่าใช้จ่าย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ใน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การดำเนินการให้ต่ำที่สุดเท่าที่จะเป็นไปได้ 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 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 </a:t>
            </a:r>
          </a:p>
          <a:p>
            <a:pPr marL="0" indent="0">
              <a:buNone/>
            </a:pP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   ในส่วน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ของ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ระบบสื่อสาร มีกลยุทธหลักๆทางด้าน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การวางระบบสา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หรับธุรกิจ</a:t>
            </a:r>
            <a:r>
              <a:rPr lang="th-TH" sz="3000" dirty="0">
                <a:latin typeface="PMingLiU-ExtB" pitchFamily="18" charset="-120"/>
                <a:ea typeface="PMingLiU-ExtB" pitchFamily="18" charset="-120"/>
              </a:rPr>
              <a:t>โรงแรม</a:t>
            </a:r>
            <a:r>
              <a:rPr lang="th-TH" sz="3000" dirty="0" smtClean="0">
                <a:latin typeface="PMingLiU-ExtB" pitchFamily="18" charset="-120"/>
                <a:ea typeface="PMingLiU-ExtB" pitchFamily="18" charset="-120"/>
              </a:rPr>
              <a:t>ที่น่าสนใจ ที่คุณอาจจะนำไปประยุกต์ใช้ เพื่อช่วยสร้างความสำเร็จในธุรกิจ</a:t>
            </a:r>
            <a:endParaRPr lang="en-US" sz="3000" dirty="0">
              <a:latin typeface="PMingLiU-ExtB" pitchFamily="18" charset="-120"/>
              <a:ea typeface="PMingLiU-ExtB" pitchFamily="18" charset="-120"/>
            </a:endParaRPr>
          </a:p>
          <a:p>
            <a:pPr marL="0" indent="0">
              <a:buNone/>
            </a:pPr>
            <a:endParaRPr lang="th-TH" sz="3000" dirty="0">
              <a:latin typeface="PMingLiU-ExtB" pitchFamily="18" charset="-120"/>
              <a:ea typeface="PMingLiU-ExtB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7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7440" y="188640"/>
            <a:ext cx="3384376" cy="2253994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32000"/>
              </a:schemeClr>
            </a:glow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2578952"/>
            <a:ext cx="260985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113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87824" y="1124744"/>
            <a:ext cx="5472608" cy="5310336"/>
          </a:xfrm>
        </p:spPr>
        <p:txBody>
          <a:bodyPr/>
          <a:lstStyle/>
          <a:p>
            <a:pPr marL="0" indent="0">
              <a:buNone/>
            </a:pPr>
            <a:r>
              <a:rPr lang="th-TH" sz="3000" dirty="0">
                <a:latin typeface="CordiaUPC" pitchFamily="34" charset="-34"/>
              </a:rPr>
              <a:t> </a:t>
            </a:r>
            <a:r>
              <a:rPr lang="th-TH" sz="3000" dirty="0" smtClean="0">
                <a:latin typeface="CordiaUPC" pitchFamily="34" charset="-34"/>
              </a:rPr>
              <a:t>   การทำธุรกิจ</a:t>
            </a:r>
            <a:r>
              <a:rPr lang="th-TH" sz="3000" dirty="0">
                <a:latin typeface="CordiaUPC" pitchFamily="34" charset="-34"/>
              </a:rPr>
              <a:t>โรงแรม</a:t>
            </a:r>
            <a:r>
              <a:rPr lang="th-TH" sz="3000" dirty="0" smtClean="0">
                <a:latin typeface="CordiaUPC" pitchFamily="34" charset="-34"/>
              </a:rPr>
              <a:t>ต้องเริ่ม</a:t>
            </a:r>
            <a:r>
              <a:rPr lang="th-TH" sz="3000" dirty="0">
                <a:latin typeface="CordiaUPC" pitchFamily="34" charset="-34"/>
              </a:rPr>
              <a:t>จากความ</a:t>
            </a:r>
            <a:r>
              <a:rPr lang="th-TH" sz="3000" dirty="0" smtClean="0">
                <a:latin typeface="CordiaUPC" pitchFamily="34" charset="-34"/>
              </a:rPr>
              <a:t>ละเอียด</a:t>
            </a:r>
            <a:r>
              <a:rPr lang="th-TH" sz="3000" dirty="0">
                <a:latin typeface="CordiaUPC" pitchFamily="34" charset="-34"/>
              </a:rPr>
              <a:t>ในการ</a:t>
            </a:r>
            <a:r>
              <a:rPr lang="th-TH" sz="3000" dirty="0" smtClean="0">
                <a:latin typeface="CordiaUPC" pitchFamily="34" charset="-34"/>
              </a:rPr>
              <a:t>สังเกต</a:t>
            </a:r>
            <a:r>
              <a:rPr lang="th-TH" sz="3000" dirty="0">
                <a:latin typeface="CordiaUPC" pitchFamily="34" charset="-34"/>
              </a:rPr>
              <a:t>ความ</a:t>
            </a:r>
            <a:r>
              <a:rPr lang="th-TH" sz="3000" dirty="0" smtClean="0">
                <a:latin typeface="CordiaUPC" pitchFamily="34" charset="-34"/>
              </a:rPr>
              <a:t>ต้องการ</a:t>
            </a:r>
            <a:r>
              <a:rPr lang="th-TH" sz="3000" dirty="0">
                <a:latin typeface="CordiaUPC" pitchFamily="34" charset="-34"/>
              </a:rPr>
              <a:t>ของแขก </a:t>
            </a:r>
            <a:r>
              <a:rPr lang="th-TH" sz="3000" dirty="0" smtClean="0">
                <a:latin typeface="CordiaUPC" pitchFamily="34" charset="-34"/>
              </a:rPr>
              <a:t>และนำมา</a:t>
            </a:r>
            <a:r>
              <a:rPr lang="th-TH" sz="3000" dirty="0">
                <a:latin typeface="CordiaUPC" pitchFamily="34" charset="-34"/>
              </a:rPr>
              <a:t>ออกแบบการ </a:t>
            </a:r>
            <a:r>
              <a:rPr lang="th-TH" sz="3000" dirty="0" smtClean="0">
                <a:latin typeface="CordiaUPC" pitchFamily="34" charset="-34"/>
              </a:rPr>
              <a:t>บริการทุกๆด้านให้เป็นที่พึง</a:t>
            </a:r>
            <a:r>
              <a:rPr lang="th-TH" sz="3000" dirty="0">
                <a:latin typeface="CordiaUPC" pitchFamily="34" charset="-34"/>
              </a:rPr>
              <a:t>พอใจ </a:t>
            </a:r>
            <a:r>
              <a:rPr lang="th-TH" sz="3000" dirty="0" smtClean="0">
                <a:latin typeface="CordiaUPC" pitchFamily="34" charset="-34"/>
              </a:rPr>
              <a:t>ซึ่ง</a:t>
            </a:r>
            <a:r>
              <a:rPr lang="th-TH" sz="3000" dirty="0">
                <a:latin typeface="CordiaUPC" pitchFamily="34" charset="-34"/>
              </a:rPr>
              <a:t>ใน</a:t>
            </a:r>
            <a:r>
              <a:rPr lang="th-TH" sz="3000" dirty="0" smtClean="0">
                <a:latin typeface="CordiaUPC" pitchFamily="34" charset="-34"/>
              </a:rPr>
              <a:t>ส่วน</a:t>
            </a:r>
            <a:r>
              <a:rPr lang="th-TH" sz="3000" dirty="0">
                <a:latin typeface="CordiaUPC" pitchFamily="34" charset="-34"/>
              </a:rPr>
              <a:t>ของ</a:t>
            </a:r>
            <a:r>
              <a:rPr lang="th-TH" sz="3000" dirty="0" smtClean="0">
                <a:latin typeface="CordiaUPC" pitchFamily="34" charset="-34"/>
              </a:rPr>
              <a:t>ระบบสื่อสารจะต้องมีการจัดเตรียมเครื่องไม้เครื่องมือทางด้านสื่อสารที่ดีที่สุด เพื่อให้พนักงานทำหน้าที่ใน</a:t>
            </a:r>
            <a:r>
              <a:rPr lang="th-TH" sz="3000" dirty="0">
                <a:latin typeface="CordiaUPC" pitchFamily="34" charset="-34"/>
              </a:rPr>
              <a:t>การ</a:t>
            </a:r>
            <a:r>
              <a:rPr lang="th-TH" sz="3000" dirty="0" smtClean="0">
                <a:latin typeface="CordiaUPC" pitchFamily="34" charset="-34"/>
              </a:rPr>
              <a:t>ให้บริการได้อย่าง</a:t>
            </a:r>
            <a:r>
              <a:rPr lang="th-TH" sz="3000" dirty="0">
                <a:latin typeface="CordiaUPC" pitchFamily="34" charset="-34"/>
              </a:rPr>
              <a:t>สะดวก</a:t>
            </a:r>
            <a:r>
              <a:rPr lang="th-TH" sz="3000" dirty="0" smtClean="0">
                <a:latin typeface="CordiaUPC" pitchFamily="34" charset="-34"/>
              </a:rPr>
              <a:t>รวดเร็ว</a:t>
            </a:r>
            <a:endParaRPr lang="en-US" sz="3000" dirty="0">
              <a:latin typeface="CordiaUPC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567" y="2060848"/>
            <a:ext cx="2016225" cy="313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8131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2276872"/>
            <a:ext cx="8064896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dirty="0" smtClean="0"/>
              <a:t>    เพื่อให้แขกได้รับการบริการที่ดีจนอยากจะกลับมาพักที่โรงแรมของคุณอีก หรือเพื่อดึง</a:t>
            </a:r>
            <a:r>
              <a:rPr lang="th-TH" sz="2800" dirty="0"/>
              <a:t>แขกราย</a:t>
            </a:r>
            <a:r>
              <a:rPr lang="th-TH" sz="2800" dirty="0" smtClean="0"/>
              <a:t>ใหม่ๆเข้า</a:t>
            </a:r>
            <a:r>
              <a:rPr lang="th-TH" sz="2800" dirty="0"/>
              <a:t>มา</a:t>
            </a:r>
            <a:r>
              <a:rPr lang="th-TH" sz="2800" dirty="0" smtClean="0"/>
              <a:t>พัก คุณอาจจะต้องใช้ระบบสื่อสารแบบ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rdiaUPC" pitchFamily="34" charset="-34"/>
                <a:cs typeface="CordiaUPC" pitchFamily="34" charset="-34"/>
              </a:rPr>
              <a:t>IP </a:t>
            </a:r>
            <a:r>
              <a:rPr lang="en-US" sz="2800" dirty="0">
                <a:latin typeface="CordiaUPC" pitchFamily="34" charset="-34"/>
                <a:cs typeface="CordiaUPC" pitchFamily="34" charset="-34"/>
              </a:rPr>
              <a:t>VDO PHONE </a:t>
            </a:r>
            <a:r>
              <a:rPr lang="th-TH" sz="2800" dirty="0" smtClean="0"/>
              <a:t>ซึ่งทำให้คุณ</a:t>
            </a:r>
            <a:r>
              <a:rPr lang="th-TH" sz="2800" dirty="0"/>
              <a:t>สามารถเสนอ</a:t>
            </a:r>
            <a:r>
              <a:rPr lang="th-TH" sz="2800" dirty="0" smtClean="0"/>
              <a:t>บริการ สื่อสาร</a:t>
            </a:r>
            <a:r>
              <a:rPr lang="th-TH" sz="2800" dirty="0"/>
              <a:t>ไป</a:t>
            </a:r>
            <a:r>
              <a:rPr lang="th-TH" sz="2800" dirty="0" smtClean="0"/>
              <a:t>จนถึงบริการ</a:t>
            </a:r>
            <a:r>
              <a:rPr lang="th-TH" sz="2800" dirty="0"/>
              <a:t>ทาง</a:t>
            </a:r>
            <a:r>
              <a:rPr lang="th-TH" sz="2800" dirty="0" smtClean="0"/>
              <a:t>ด้านบันเทิงต่างๆ ในรูปแบบให้แขกเป็นศูนย์กลาง เพื่อให้โรงแรม</a:t>
            </a:r>
            <a:r>
              <a:rPr lang="th-TH" sz="2800" dirty="0"/>
              <a:t>ของ</a:t>
            </a:r>
            <a:r>
              <a:rPr lang="th-TH" sz="2800" dirty="0" smtClean="0"/>
              <a:t>คุณล้ำหน้ากว่า</a:t>
            </a:r>
            <a:r>
              <a:rPr lang="th-TH" sz="2800" dirty="0"/>
              <a:t>โรงแรม</a:t>
            </a:r>
            <a:r>
              <a:rPr lang="th-TH" sz="2800" dirty="0" smtClean="0"/>
              <a:t>อื่น บริการ</a:t>
            </a:r>
            <a:r>
              <a:rPr lang="th-TH" sz="2800" dirty="0"/>
              <a:t>แบบ</a:t>
            </a:r>
            <a:r>
              <a:rPr lang="th-TH" sz="2800" dirty="0" smtClean="0"/>
              <a:t>ให้แขกเป็นศูนย์กลางนี้รวมถึง </a:t>
            </a:r>
            <a:r>
              <a:rPr lang="en-US" sz="2800" dirty="0">
                <a:latin typeface="CordiaUPC" pitchFamily="34" charset="-34"/>
                <a:cs typeface="CordiaUPC" pitchFamily="34" charset="-34"/>
              </a:rPr>
              <a:t>room service </a:t>
            </a:r>
            <a:r>
              <a:rPr lang="th-TH" sz="2800" dirty="0" smtClean="0"/>
              <a:t>ที่สามารถปรับแต่งให้แขก</a:t>
            </a:r>
            <a:r>
              <a:rPr lang="th-TH" sz="2800" dirty="0"/>
              <a:t>เฉพาะราย</a:t>
            </a:r>
            <a:r>
              <a:rPr lang="th-TH" sz="2800" dirty="0" smtClean="0"/>
              <a:t>เสมือน</a:t>
            </a:r>
            <a:r>
              <a:rPr lang="th-TH" sz="2800" dirty="0"/>
              <a:t>คน</a:t>
            </a:r>
            <a:r>
              <a:rPr lang="th-TH" sz="2800" dirty="0" smtClean="0"/>
              <a:t>รู้ใจ ซึ่งบริการนี้ ยังสามารถเลือกภาษาตามที่ต้องการได้อีกด้วย </a:t>
            </a:r>
            <a:endParaRPr lang="en-US" sz="2800" dirty="0"/>
          </a:p>
          <a:p>
            <a:pPr marL="0" indent="0">
              <a:buNone/>
            </a:pPr>
            <a:endParaRPr lang="th-TH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272808" cy="1584176"/>
          </a:xfrm>
        </p:spPr>
        <p:txBody>
          <a:bodyPr/>
          <a:lstStyle/>
          <a:p>
            <a:pPr marL="0" indent="0"/>
            <a:r>
              <a:rPr lang="th-TH" sz="4400" dirty="0" smtClean="0"/>
              <a:t>สร้างประสบการณ์ดีๆ </a:t>
            </a:r>
            <a:br>
              <a:rPr lang="th-TH" sz="4400" dirty="0" smtClean="0"/>
            </a:br>
            <a:r>
              <a:rPr lang="th-TH" sz="4400" dirty="0"/>
              <a:t>	</a:t>
            </a:r>
            <a:r>
              <a:rPr lang="th-TH" sz="4400" dirty="0" smtClean="0"/>
              <a:t>	ให้กับ</a:t>
            </a:r>
            <a:r>
              <a:rPr lang="th-TH" sz="4400" dirty="0"/>
              <a:t>แขก</a:t>
            </a:r>
            <a:r>
              <a:rPr lang="th-TH" sz="4400" dirty="0" smtClean="0"/>
              <a:t>ที่มาพัก 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0986" y="404664"/>
            <a:ext cx="3537993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0192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5906616" cy="796950"/>
          </a:xfrm>
        </p:spPr>
        <p:txBody>
          <a:bodyPr/>
          <a:lstStyle/>
          <a:p>
            <a:r>
              <a:rPr lang="th-TH" sz="4400" dirty="0"/>
              <a:t>ลด</a:t>
            </a:r>
            <a:r>
              <a:rPr lang="th-TH" sz="4400" dirty="0" smtClean="0"/>
              <a:t>ค่าใช้จ่าย</a:t>
            </a:r>
            <a:r>
              <a:rPr lang="th-TH" sz="4400" dirty="0"/>
              <a:t>ในการ</a:t>
            </a:r>
            <a:r>
              <a:rPr lang="th-TH" sz="4400" dirty="0" smtClean="0"/>
              <a:t>บริหาร</a:t>
            </a:r>
            <a:r>
              <a:rPr lang="th-TH" sz="4400" dirty="0"/>
              <a:t>โรงแรม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39952" y="1124744"/>
            <a:ext cx="468052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dirty="0" smtClean="0"/>
              <a:t>เพื่อให้ค่าใช้จ่ายต่างๆในการสื่อสารภายในโรงแรม</a:t>
            </a:r>
            <a:r>
              <a:rPr lang="th-TH" sz="2800" dirty="0"/>
              <a:t>ลดลง  </a:t>
            </a:r>
            <a:r>
              <a:rPr lang="th-TH" sz="2800" dirty="0" smtClean="0"/>
              <a:t>คุณจำเป็นต้องใช้ระบบสื่อสารที่สามารถเชื่อมต่อบริการหลักๆ</a:t>
            </a:r>
            <a:r>
              <a:rPr lang="th-TH" sz="2800" dirty="0"/>
              <a:t>ของโรงแรม</a:t>
            </a:r>
            <a:r>
              <a:rPr lang="th-TH" sz="2800" dirty="0" smtClean="0"/>
              <a:t>เข้าด้วยกัน ทั้ง</a:t>
            </a:r>
            <a:r>
              <a:rPr lang="th-TH" sz="2800" dirty="0"/>
              <a:t>แผนกจอง</a:t>
            </a:r>
            <a:r>
              <a:rPr lang="th-TH" sz="2800" dirty="0" smtClean="0"/>
              <a:t>ห้องพัก </a:t>
            </a:r>
            <a:r>
              <a:rPr lang="th-TH" sz="2800" dirty="0"/>
              <a:t>แผนก</a:t>
            </a:r>
            <a:r>
              <a:rPr lang="th-TH" sz="2800" dirty="0" smtClean="0"/>
              <a:t>เช็คอนเช็คเอาท์ </a:t>
            </a:r>
            <a:r>
              <a:rPr lang="th-TH" sz="2800" dirty="0"/>
              <a:t>แผนก</a:t>
            </a:r>
            <a:r>
              <a:rPr lang="th-TH" sz="2800" dirty="0" smtClean="0"/>
              <a:t>ซ่อมบำรุงห้องพัก </a:t>
            </a:r>
            <a:r>
              <a:rPr lang="th-TH" sz="2800" dirty="0"/>
              <a:t>แผนก</a:t>
            </a:r>
            <a:r>
              <a:rPr lang="th-TH" sz="2800" dirty="0" smtClean="0"/>
              <a:t>แม่บ้าน และแผนก </a:t>
            </a:r>
            <a:r>
              <a:rPr lang="en-US" sz="2800" dirty="0"/>
              <a:t>room service </a:t>
            </a:r>
          </a:p>
          <a:p>
            <a:pPr marL="0" indent="0">
              <a:buNone/>
            </a:pPr>
            <a:r>
              <a:rPr lang="th-TH" sz="2800" dirty="0" smtClean="0"/>
              <a:t>พนักงานบริการทั้งหมดต้อง</a:t>
            </a:r>
            <a:r>
              <a:rPr lang="th-TH" sz="2800" dirty="0"/>
              <a:t>สามารถ</a:t>
            </a:r>
            <a:r>
              <a:rPr lang="th-TH" sz="2800" dirty="0" smtClean="0"/>
              <a:t>ใช้ระบบสื่อสารได้ ไม่ว่า</a:t>
            </a:r>
            <a:r>
              <a:rPr lang="th-TH" sz="2800" dirty="0"/>
              <a:t>จะ</a:t>
            </a:r>
            <a:r>
              <a:rPr lang="th-TH" sz="2800" dirty="0" smtClean="0"/>
              <a:t>อยู่ส่วน</a:t>
            </a:r>
            <a:r>
              <a:rPr lang="th-TH" sz="2800" dirty="0"/>
              <a:t>ไหนของโรงแรม </a:t>
            </a:r>
            <a:r>
              <a:rPr lang="th-TH" sz="2800" dirty="0" smtClean="0"/>
              <a:t>ดั้งนั้น</a:t>
            </a:r>
            <a:r>
              <a:rPr lang="th-TH" sz="2800" dirty="0"/>
              <a:t>การ</a:t>
            </a:r>
            <a:r>
              <a:rPr lang="th-TH" sz="2800" dirty="0" smtClean="0"/>
              <a:t>มีระบบสื่อสาร</a:t>
            </a:r>
            <a:r>
              <a:rPr lang="th-TH" sz="2800" dirty="0"/>
              <a:t>แบบ</a:t>
            </a:r>
            <a:r>
              <a:rPr lang="th-TH" sz="2800" dirty="0" smtClean="0"/>
              <a:t>ไร้สายจึงเป็นสิ่งสำคัญ </a:t>
            </a:r>
            <a:endParaRPr lang="en-US" sz="2800" dirty="0"/>
          </a:p>
          <a:p>
            <a:endParaRPr lang="th-TH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257" y="3284983"/>
            <a:ext cx="2736306" cy="2049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1" y="1196752"/>
            <a:ext cx="3816424" cy="1870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4645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Stencil Std" pitchFamily="82" charset="0"/>
              </a:rPr>
              <a:t>VPAD</a:t>
            </a:r>
            <a:endParaRPr lang="th-TH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540256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dirty="0" smtClean="0"/>
              <a:t>      ซึ่ง </a:t>
            </a:r>
            <a:r>
              <a:rPr lang="en-US" sz="3200" dirty="0" smtClean="0">
                <a:latin typeface="Stencil Std" pitchFamily="82" charset="0"/>
              </a:rPr>
              <a:t>VPAD</a:t>
            </a:r>
            <a:r>
              <a:rPr lang="th-TH" sz="3200" dirty="0" smtClean="0">
                <a:latin typeface="Stencil Std" pitchFamily="82" charset="0"/>
              </a:rPr>
              <a:t> </a:t>
            </a:r>
            <a:r>
              <a:rPr lang="th-TH" sz="3200" dirty="0" smtClean="0"/>
              <a:t>สามารถตอบโจทย์ของความต้องการเหล่านั้นได้</a:t>
            </a:r>
            <a:endParaRPr lang="th-TH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556792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953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640" y="260648"/>
            <a:ext cx="7924800" cy="1143000"/>
          </a:xfrm>
        </p:spPr>
        <p:txBody>
          <a:bodyPr/>
          <a:lstStyle/>
          <a:p>
            <a:r>
              <a:rPr lang="en-US" sz="4800" dirty="0" smtClean="0">
                <a:latin typeface="Stencil Std" pitchFamily="82" charset="0"/>
              </a:rPr>
              <a:t>VPAD</a:t>
            </a:r>
            <a:endParaRPr lang="th-TH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4581128"/>
            <a:ext cx="5472608" cy="100811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7640" y="1340768"/>
            <a:ext cx="7924800" cy="27363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th-TH" sz="480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67544" y="1484784"/>
            <a:ext cx="8064896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3200" dirty="0" smtClean="0"/>
              <a:t>	</a:t>
            </a:r>
            <a:endParaRPr lang="th-TH" sz="3200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67544" y="1484784"/>
            <a:ext cx="8064896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th-TH" sz="32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67544" y="1340768"/>
            <a:ext cx="6840760" cy="45365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800" dirty="0" smtClean="0"/>
              <a:t>   สามารถนำ </a:t>
            </a:r>
            <a:r>
              <a:rPr lang="en-US" sz="2800" dirty="0">
                <a:latin typeface="Stencil Std" pitchFamily="82" charset="0"/>
              </a:rPr>
              <a:t>VPAD</a:t>
            </a:r>
            <a:r>
              <a:rPr lang="en-US" sz="2800" dirty="0" smtClean="0"/>
              <a:t> </a:t>
            </a:r>
            <a:r>
              <a:rPr lang="th-TH" sz="2800" dirty="0" smtClean="0"/>
              <a:t>ไปตั้งไว้ในสถานที่ต่าง ๆ เพื่อการติดต่อที่สะดวกสบาย ประหยัด และเพิ่มความทันสมัยในการสื่อสารมากขึ้น</a:t>
            </a:r>
          </a:p>
          <a:p>
            <a:pPr>
              <a:buFont typeface="Arial Narrow" pitchFamily="34" charset="0"/>
              <a:buChar char="–"/>
            </a:pPr>
            <a:r>
              <a:rPr lang="th-TH" sz="2800" dirty="0" smtClean="0"/>
              <a:t>บริเวณ </a:t>
            </a:r>
            <a:r>
              <a:rPr lang="en-US" sz="2800" dirty="0" smtClean="0"/>
              <a:t>reception</a:t>
            </a:r>
            <a:endParaRPr lang="th-TH" sz="2800" dirty="0" smtClean="0"/>
          </a:p>
          <a:p>
            <a:pPr>
              <a:buFont typeface="Arial Narrow" pitchFamily="34" charset="0"/>
              <a:buChar char="–"/>
            </a:pPr>
            <a:r>
              <a:rPr lang="th-TH" sz="2800" dirty="0" smtClean="0"/>
              <a:t>ภายในห้องพัก</a:t>
            </a:r>
          </a:p>
          <a:p>
            <a:pPr>
              <a:buFont typeface="Arial Narrow" pitchFamily="34" charset="0"/>
              <a:buChar char="–"/>
            </a:pPr>
            <a:r>
              <a:rPr lang="th-TH" sz="2800" dirty="0" smtClean="0"/>
              <a:t>บริเวณสวนหย่อม</a:t>
            </a:r>
          </a:p>
          <a:p>
            <a:pPr>
              <a:buFont typeface="Arial Narrow" pitchFamily="34" charset="0"/>
              <a:buChar char="–"/>
            </a:pPr>
            <a:r>
              <a:rPr lang="th-TH" sz="2800" dirty="0" smtClean="0"/>
              <a:t>บริเวณสระว่ายน้ำ</a:t>
            </a:r>
          </a:p>
          <a:p>
            <a:pPr>
              <a:buFontTx/>
              <a:buChar char="-"/>
            </a:pPr>
            <a:r>
              <a:rPr lang="th-TH" sz="2800" dirty="0" smtClean="0"/>
              <a:t>ฯลฯ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xmlns="" val="130713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dirty="0" smtClean="0"/>
              <a:t>ส่วนประกอบต่าง ๆ ของ  </a:t>
            </a:r>
            <a:r>
              <a:rPr lang="en-US" sz="4400" dirty="0">
                <a:latin typeface="Stencil Std" pitchFamily="82" charset="0"/>
              </a:rPr>
              <a:t>VPAD</a:t>
            </a:r>
            <a:endParaRPr lang="th-TH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268760"/>
            <a:ext cx="6725464" cy="4483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399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79248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1.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 VPAD 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มีคุณสมบัติดังต่อไปนี้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Video standard:H.263 SP,H264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SP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 Audio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Standard:G.711 a-law/u-law, G.722,G.723.1,G.729AB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en-US" sz="2800" dirty="0">
                <a:latin typeface="Cordia New" pitchFamily="34" charset="-34"/>
                <a:cs typeface="Cordia New" pitchFamily="34" charset="-34"/>
              </a:rPr>
              <a:t>-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Resolution:</a:t>
            </a:r>
          </a:p>
          <a:p>
            <a:pPr marL="0" indent="0">
              <a:buNone/>
            </a:pPr>
            <a:r>
              <a:rPr lang="en-US" sz="28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VGA(640x480),QVGA(320x240),</a:t>
            </a:r>
          </a:p>
          <a:p>
            <a:pPr marL="0" indent="0">
              <a:buNone/>
            </a:pPr>
            <a:r>
              <a:rPr lang="en-US" sz="28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CIF(352x288,QCIF(176x144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)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 อัตราการส่งภาพแบบ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30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เฟรม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ต่อวินาที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8291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79248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2. หน้าจอ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มีขนาด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10.2” TFT LCD(800x480)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รับรองการทำงานแบบ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Touch screen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3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มี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ลำโพง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,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ไมโครโฟนและกล้องมาพร้อมในตัวเครื่อง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4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รองรับ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การเชื่อมต่อแบบอินเตอร์เน็ตแบบไร้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สาย (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WIFI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)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5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มีอุปกรณ์หรือระบบเข้ารหัสถอดรหัสเพื่อป้องกันการลักลอบดักข้อมูล ภาพ และเสียง ในกรณีที่เชื่อมต่อผ่านระบบ เพื่อทำการประชุม ตามมาตรฐาน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AES, TKIP, WEP 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หรือ ดีกว่า 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6 มีจุดเชื่อมต่อชนิด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Ethernet 10/100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สำหรับการเชื่อมต่อกับระบบ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network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7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รองรับการเชื่อมต่อหูฟัง แบบ บลูทูธ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endParaRPr lang="en-US" sz="2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555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352928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8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รองรับการจัดการประชุมแบบพร้อมกัน (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multipoint)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3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 จุด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9. มีระบบ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Address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Book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เพื่อ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ช่วยในการบันทึกชื่อผู้ติดต่อปลายทาง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10.มี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ช่องทางเชื่อมต่อภายนอกดังต่อไปนี้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 มีจุดเชื่อมต่อ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Audio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input/output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RCA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-มีจุดเชื่อมต่อ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Video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input/output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RCA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-มีช่องเชื่อมต่อแบบ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USB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memory(2port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) 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-มีช่องเชื่อมต่อแบบ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SD CARD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memory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-มีพอร์ทสำหรับต่อเชื่อมสัญญาณโทรศัพท์ (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Telephone Interface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)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338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2008" y="391016"/>
            <a:ext cx="8160432" cy="5310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11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.Upgrade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software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ได้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โดย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 USB Memory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 หรือ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ทาง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FTP/web Server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12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หน่วยประมวลผลกลาง(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CPU)TI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DAVINCI (ARM:300MHz, DSP: 600MHz)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13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มี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หน่วยความจำหลักแบบ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NAND Flash 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ขนาด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128MB </a:t>
            </a:r>
          </a:p>
          <a:p>
            <a:pPr marL="0" indent="0">
              <a:buNone/>
            </a:pPr>
            <a:r>
              <a:rPr lang="en-US" sz="2800" dirty="0">
                <a:latin typeface="Cordia New" pitchFamily="34" charset="-34"/>
                <a:cs typeface="Cordia New" pitchFamily="34" charset="-34"/>
              </a:rPr>
              <a:t>1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4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มีหน่วยความจำรอง (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RAM)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ชนิด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DDR2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ขนาด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256MB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15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สามารถต่ออุปกรณ์ชี้ตำแหน่ง (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Mouse)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Optical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และแป้นพิมพ์ ที่มีการเชื่อมต่อแบบ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USB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16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ระบบปฏิบัติการ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Embedded Linux(kernel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2.6.10)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17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มีโหมดการรับสายแบบอัตโนมัติ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(AUTO ANSWER MODE)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140707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86768" y="435728"/>
            <a:ext cx="7924800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18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แสดงภาพพักหน้าจอสไลด์โชว์ โดยต่อหน่วยความจำแบบ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SD/USB Memory</a:t>
            </a:r>
          </a:p>
          <a:p>
            <a:pPr marL="0" indent="0">
              <a:buNone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19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.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web browser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 ภายในตัวเครื่อง 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20. มี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โหมดประหยัดพลังงาน (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Save mode)</a:t>
            </a: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21. สามารถ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สมัครโดเมน ภายในตัวเครื่องโดย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SIP server</a:t>
            </a: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22. มี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การ</a:t>
            </a: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ยืนยันรหัส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หรือตัวตน โดยการเข้ารหัสแบบ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MD5</a:t>
            </a: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23. ตัว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ระบบสามารถบันทึก รายการโทรเข้า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– 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ออก ภายในตัวเครื่อง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24. กำหนด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สัญญาญเตือนด้วย หลอดไฟ 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LED</a:t>
            </a:r>
          </a:p>
          <a:p>
            <a:pPr marL="0" indent="0">
              <a:buNone/>
            </a:pPr>
            <a:r>
              <a:rPr lang="th-TH" sz="2800" dirty="0" smtClean="0">
                <a:latin typeface="Cordia New" pitchFamily="34" charset="-34"/>
                <a:cs typeface="Cordia New" pitchFamily="34" charset="-34"/>
              </a:rPr>
              <a:t>25. สามารถ</a:t>
            </a:r>
            <a:r>
              <a:rPr lang="th-TH" sz="2800" dirty="0">
                <a:latin typeface="Cordia New" pitchFamily="34" charset="-34"/>
                <a:cs typeface="Cordia New" pitchFamily="34" charset="-34"/>
              </a:rPr>
              <a:t>รองรับโปโตคอล </a:t>
            </a:r>
            <a:r>
              <a:rPr lang="en-US" sz="2800" dirty="0" smtClean="0">
                <a:latin typeface="Cordia New" pitchFamily="34" charset="-34"/>
                <a:cs typeface="Cordia New" pitchFamily="34" charset="-34"/>
              </a:rPr>
              <a:t>SIP,SDP,RIP/RTCP,RTP DHCP,SNTP,NAT/Firewall </a:t>
            </a:r>
            <a:r>
              <a:rPr lang="en-US" sz="2800" dirty="0" err="1">
                <a:latin typeface="Cordia New" pitchFamily="34" charset="-34"/>
                <a:cs typeface="Cordia New" pitchFamily="34" charset="-34"/>
              </a:rPr>
              <a:t>Traversal,HTTP</a:t>
            </a:r>
            <a:r>
              <a:rPr lang="en-US" sz="2800" dirty="0">
                <a:latin typeface="Cordia New" pitchFamily="34" charset="-34"/>
                <a:cs typeface="Cordia New" pitchFamily="34" charset="-34"/>
              </a:rPr>
              <a:t>, </a:t>
            </a:r>
            <a:r>
              <a:rPr lang="en-US" sz="2800" dirty="0" err="1">
                <a:latin typeface="Cordia New" pitchFamily="34" charset="-34"/>
                <a:cs typeface="Cordia New" pitchFamily="34" charset="-34"/>
              </a:rPr>
              <a:t>PPPoE</a:t>
            </a:r>
            <a:endParaRPr lang="en-US" sz="2800" dirty="0"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09371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51920" y="1556792"/>
            <a:ext cx="4968552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b="1" dirty="0"/>
              <a:t>บริษัท แอนเท็ม </a:t>
            </a:r>
            <a:r>
              <a:rPr lang="th-TH" sz="2800" b="1" dirty="0" smtClean="0"/>
              <a:t>ซีคียว</a:t>
            </a:r>
            <a:r>
              <a:rPr lang="th-TH" sz="2800" b="1" dirty="0"/>
              <a:t>ริตี้ ซิสเต็ม จำกัด   </a:t>
            </a:r>
            <a:endParaRPr lang="th-TH" sz="2800" b="1" dirty="0" smtClean="0"/>
          </a:p>
          <a:p>
            <a:pPr marL="0" indent="0">
              <a:buNone/>
            </a:pPr>
            <a:r>
              <a:rPr lang="th-TH" sz="2800" b="1" dirty="0" smtClean="0"/>
              <a:t>15 </a:t>
            </a:r>
            <a:r>
              <a:rPr lang="th-TH" sz="2800" b="1" dirty="0"/>
              <a:t>ถ.ประชาอุทิศ แขวงทุ่งครุ เขตทุ่งครุ กรุงเทพฯ </a:t>
            </a:r>
            <a:r>
              <a:rPr lang="th-TH" sz="2800" b="1" dirty="0" smtClean="0"/>
              <a:t>10140</a:t>
            </a:r>
          </a:p>
          <a:p>
            <a:pPr marL="0" indent="0">
              <a:buNone/>
            </a:pPr>
            <a:r>
              <a:rPr lang="en-US" sz="2800" b="1" dirty="0" smtClean="0"/>
              <a:t>Tel</a:t>
            </a:r>
            <a:r>
              <a:rPr lang="en-US" sz="2800" b="1" dirty="0"/>
              <a:t>:  0-2871-8700  </a:t>
            </a: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Fax</a:t>
            </a:r>
            <a:r>
              <a:rPr lang="en-US" sz="2800" b="1" dirty="0"/>
              <a:t>:  0-2871-6100</a:t>
            </a:r>
            <a:endParaRPr lang="th-TH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744" y="908720"/>
            <a:ext cx="2648531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233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383</TotalTime>
  <Words>740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Horizon</vt:lpstr>
      <vt:lpstr>VPAD</vt:lpstr>
      <vt:lpstr>กลยุทธ์การสื่อสารในโรงแรม</vt:lpstr>
      <vt:lpstr>Slide 3</vt:lpstr>
      <vt:lpstr>สร้างประสบการณ์ดีๆ    ให้กับแขกที่มาพัก </vt:lpstr>
      <vt:lpstr>ลดค่าใช้จ่ายในการบริหารโรงแรม </vt:lpstr>
      <vt:lpstr>VPAD</vt:lpstr>
      <vt:lpstr>VPAD</vt:lpstr>
      <vt:lpstr>ส่วนประกอบต่าง ๆ ของ  VPAD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VPAD</dc:title>
  <dc:creator>nock</dc:creator>
  <cp:lastModifiedBy>LAM VU TUNG</cp:lastModifiedBy>
  <cp:revision>29</cp:revision>
  <dcterms:created xsi:type="dcterms:W3CDTF">2010-09-10T03:18:05Z</dcterms:created>
  <dcterms:modified xsi:type="dcterms:W3CDTF">2010-11-11T04:34:59Z</dcterms:modified>
</cp:coreProperties>
</file>